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82" r:id="rId7"/>
    <p:sldId id="283" r:id="rId8"/>
    <p:sldId id="261" r:id="rId9"/>
    <p:sldId id="262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FFA0C60-1FD1-468F-A1B2-63D4E53E5FD4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B592C9E-359E-45D9-B2B1-0696A2A0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90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C60-1FD1-468F-A1B2-63D4E53E5FD4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2C9E-359E-45D9-B2B1-0696A2A0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43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C60-1FD1-468F-A1B2-63D4E53E5FD4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2C9E-359E-45D9-B2B1-0696A2A0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96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C60-1FD1-468F-A1B2-63D4E53E5FD4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2C9E-359E-45D9-B2B1-0696A2A07F8C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9564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C60-1FD1-468F-A1B2-63D4E53E5FD4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2C9E-359E-45D9-B2B1-0696A2A0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2741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C60-1FD1-468F-A1B2-63D4E53E5FD4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2C9E-359E-45D9-B2B1-0696A2A0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105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C60-1FD1-468F-A1B2-63D4E53E5FD4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2C9E-359E-45D9-B2B1-0696A2A0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71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C60-1FD1-468F-A1B2-63D4E53E5FD4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2C9E-359E-45D9-B2B1-0696A2A0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616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C60-1FD1-468F-A1B2-63D4E53E5FD4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2C9E-359E-45D9-B2B1-0696A2A0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081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C60-1FD1-468F-A1B2-63D4E53E5FD4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2C9E-359E-45D9-B2B1-0696A2A0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73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C60-1FD1-468F-A1B2-63D4E53E5FD4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2C9E-359E-45D9-B2B1-0696A2A0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30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C60-1FD1-468F-A1B2-63D4E53E5FD4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2C9E-359E-45D9-B2B1-0696A2A0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63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C60-1FD1-468F-A1B2-63D4E53E5FD4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2C9E-359E-45D9-B2B1-0696A2A0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7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C60-1FD1-468F-A1B2-63D4E53E5FD4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2C9E-359E-45D9-B2B1-0696A2A0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606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C60-1FD1-468F-A1B2-63D4E53E5FD4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2C9E-359E-45D9-B2B1-0696A2A0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702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C60-1FD1-468F-A1B2-63D4E53E5FD4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2C9E-359E-45D9-B2B1-0696A2A0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6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C60-1FD1-468F-A1B2-63D4E53E5FD4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2C9E-359E-45D9-B2B1-0696A2A0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545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A0C60-1FD1-468F-A1B2-63D4E53E5FD4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92C9E-359E-45D9-B2B1-0696A2A07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351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DDCFC1-F4F1-378F-924C-3C3C30F3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87" y="1152044"/>
            <a:ext cx="10982226" cy="2526383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/>
              <a:t>LGD „SOLNA DOLINA”</a:t>
            </a:r>
            <a:br>
              <a:rPr lang="pl-PL" sz="4800" b="1" dirty="0"/>
            </a:br>
            <a:endParaRPr lang="pl-PL" sz="48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973C356-629A-39EA-471F-5E30CC070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2507" y="3429000"/>
            <a:ext cx="8791575" cy="1655762"/>
          </a:xfrm>
        </p:spPr>
        <p:txBody>
          <a:bodyPr>
            <a:noAutofit/>
          </a:bodyPr>
          <a:lstStyle/>
          <a:p>
            <a:r>
              <a:rPr lang="pl-PL" sz="4000" b="1" dirty="0"/>
              <a:t>MOŻLIWOŚCI POZYSKANIA ŚRODKÓW </a:t>
            </a:r>
          </a:p>
          <a:p>
            <a:pPr algn="ctr"/>
            <a:r>
              <a:rPr lang="pl-PL" sz="4000" b="1" dirty="0"/>
              <a:t>W RAMACH PS WPR 2021-2027</a:t>
            </a:r>
            <a:br>
              <a:rPr lang="pl-PL" sz="4000" b="1" dirty="0"/>
            </a:br>
            <a:endParaRPr lang="pl-PL" sz="4000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BF1A078-6294-A5F6-0DFB-12D510907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7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89C0D0-4EBF-73DC-B1EB-07136047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198" y="1461155"/>
            <a:ext cx="9934114" cy="4443522"/>
          </a:xfrm>
        </p:spPr>
        <p:txBody>
          <a:bodyPr>
            <a:normAutofit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FBF0446-1BE1-1803-F353-507C7E1C1786}"/>
              </a:ext>
            </a:extLst>
          </p:cNvPr>
          <p:cNvSpPr txBox="1"/>
          <p:nvPr/>
        </p:nvSpPr>
        <p:spPr>
          <a:xfrm>
            <a:off x="961926" y="2855437"/>
            <a:ext cx="106075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Lokalne kryteria wyboru - karta</a:t>
            </a:r>
            <a:endParaRPr lang="pl-PL" sz="60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F658E3D-1B3C-0003-D552-F18C5D074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97"/>
            <a:ext cx="121920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19A204BB-F06C-616D-1814-EB49E632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24" y="1819922"/>
            <a:ext cx="11203620" cy="4879847"/>
          </a:xfrm>
        </p:spPr>
        <p:txBody>
          <a:bodyPr>
            <a:noAutofit/>
          </a:bodyPr>
          <a:lstStyle/>
          <a:p>
            <a:r>
              <a:rPr lang="pl-PL" sz="1500" dirty="0"/>
              <a:t>Do postępowań w sprawach wyboru i oceny operacji stosuje się przepisy: </a:t>
            </a:r>
            <a:br>
              <a:rPr lang="pl-PL" sz="1500" dirty="0"/>
            </a:br>
            <a:r>
              <a:rPr lang="pl-PL" sz="1500" dirty="0"/>
              <a:t>1) Rozporządzenia Parlamentu Europejskiego i Rady (UE) 2021/1060 z dnia 24 czerwca 2021 r. ustanawiające wspólne przepisy dotyczące Europejskiego Funduszu Rozwoju Regionalnego, Europejskiego Funduszu Społecznego Plus, Funduszu Spójności, Funduszu na rzecz Sprawiedliwej Transformacji i Europejskiego Funduszu Morskiego, Rybackiego i Akwakultury, a także przepisy finansowe na potrzeby tych funduszy oraz na potrzeby Funduszu Azylu, Migracji i Integracji, Funduszu Bezpieczeństwa Wewnętrznego i Instrumentu Wsparcia Finansowego na rzecz Zarządzania Granicami i Polityki Wizowej:</a:t>
            </a:r>
            <a:br>
              <a:rPr lang="pl-PL" sz="1500" dirty="0"/>
            </a:br>
            <a:r>
              <a:rPr lang="pl-PL" sz="1500" dirty="0"/>
              <a:t>2) Ustawy z dnia 20 lutego 2015 r. o rozwoju lokalnym z udziałem lokalnej społeczności;</a:t>
            </a:r>
            <a:br>
              <a:rPr lang="pl-PL" sz="1500" dirty="0"/>
            </a:br>
            <a:r>
              <a:rPr lang="pl-PL" sz="1500" dirty="0"/>
              <a:t>3) Wytycznych podstawowych Ministra Rolnictwa i Rozwoju Wsi w zakresie pomocy finansowej w ramach Planu Strategicznego dla Wspólnej Polityki Rolnej na lata 2023–2027;</a:t>
            </a:r>
            <a:br>
              <a:rPr lang="pl-PL" sz="1500" dirty="0"/>
            </a:br>
            <a:r>
              <a:rPr lang="pl-PL" sz="1500" dirty="0"/>
              <a:t>4) Wytycznych szczegółowych Ministra Rolnictwa i Rozwoju Wsi w zakresie przyznawania i wypłaty pomocy finansowej w ramach Planu Strategicznego dla Wspólnej Polityki Rolnej na lata 2023–2027 dla interwencji I.13.1 LEADER/Rozwój Lokalny Kierowany przez Społeczność (RLKS) – komponent Wdrażanie LSR.</a:t>
            </a:r>
            <a:br>
              <a:rPr lang="pl-PL" sz="1500" dirty="0"/>
            </a:br>
            <a:r>
              <a:rPr lang="pl-PL" sz="1500" dirty="0"/>
              <a:t>5) Ustawy z dnia 8 lutego 2023 r. o Planie Strategicznym dla Wspólnej Polityki Rolnej na lata 2023-2027;</a:t>
            </a:r>
            <a:br>
              <a:rPr lang="pl-PL" sz="1500" dirty="0"/>
            </a:br>
            <a:r>
              <a:rPr lang="pl-PL" sz="1500" dirty="0"/>
              <a:t>6) Ustawy z dnia 9 maja 2008 r. o Agencji Restrukturyzacji i Modernizacji Rolnictwa;</a:t>
            </a:r>
            <a:br>
              <a:rPr lang="pl-PL" sz="1500" dirty="0"/>
            </a:br>
            <a:r>
              <a:rPr lang="pl-PL" sz="1500" dirty="0"/>
              <a:t>7)Wytycznej dotyczącej realizacji projektów z udziałem środków Europejskiego Funduszu Społecznego Plus w regionalnych programach na lata 2021–2027; </a:t>
            </a:r>
            <a:br>
              <a:rPr lang="pl-PL" sz="1500" dirty="0"/>
            </a:br>
            <a:r>
              <a:rPr lang="pl-PL" sz="1500" dirty="0"/>
              <a:t>8) Wytycznej dotyczącej kwalifikowalności wydatków na lata 2021-2027;</a:t>
            </a:r>
            <a:br>
              <a:rPr lang="pl-PL" sz="1500" dirty="0"/>
            </a:br>
            <a:r>
              <a:rPr lang="pl-PL" sz="1500" dirty="0"/>
              <a:t>9) Wytycznej dotyczącej monitorowania postępu rzeczowego realizacji programów na lata 2021-2027;</a:t>
            </a:r>
            <a:br>
              <a:rPr lang="pl-PL" sz="1500" dirty="0"/>
            </a:br>
            <a:r>
              <a:rPr lang="pl-PL" sz="1500" dirty="0"/>
              <a:t>10) Wytyczne w zakresie niektórych zasad dokonywania wyboru operacji lub grantobiorców przez lokalne grupy działania;</a:t>
            </a:r>
            <a:br>
              <a:rPr lang="pl-PL" sz="1500" dirty="0"/>
            </a:br>
            <a:r>
              <a:rPr lang="pl-PL" sz="1500" dirty="0"/>
              <a:t>11) Planu Strategicznego dla Wspólnej Polityki Rolnej na lata 2023–2027;</a:t>
            </a:r>
            <a:br>
              <a:rPr lang="pl-PL" sz="1500" dirty="0"/>
            </a:br>
            <a:r>
              <a:rPr lang="pl-PL" sz="1500" dirty="0"/>
              <a:t>12 )Programu Fundusze Europejskie dla Wielkopolski 2021-2027.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BB3E792-0021-5EA3-0B40-15092D877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937"/>
            <a:ext cx="12192000" cy="19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3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D90476-BC8F-C982-A490-7CC13656D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47" y="2101615"/>
            <a:ext cx="10626683" cy="70123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i="0" u="none" strike="noStrike" baseline="0" dirty="0">
                <a:latin typeface="Arial-BoldMT"/>
              </a:rPr>
              <a:t>Plan Strategiczny dla Wspólnej Polityki Rolnej na lata 2023</a:t>
            </a:r>
            <a:r>
              <a:rPr lang="pl-PL" sz="3600" b="0" i="0" u="none" strike="noStrike" baseline="0" dirty="0">
                <a:latin typeface="ArialMT"/>
              </a:rPr>
              <a:t>–</a:t>
            </a:r>
            <a:r>
              <a:rPr lang="pl-PL" sz="3600" b="1" i="0" u="none" strike="noStrike" baseline="0" dirty="0">
                <a:latin typeface="Arial-BoldMT"/>
              </a:rPr>
              <a:t>2027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C0C0749-1171-18BB-3FC9-1A566A38C6F4}"/>
              </a:ext>
            </a:extLst>
          </p:cNvPr>
          <p:cNvSpPr txBox="1"/>
          <p:nvPr/>
        </p:nvSpPr>
        <p:spPr>
          <a:xfrm>
            <a:off x="648071" y="2791579"/>
            <a:ext cx="1110057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i="0" u="none" strike="noStrike" baseline="0" dirty="0">
                <a:latin typeface="Times New Roman" panose="02020603050405020304" pitchFamily="18" charset="0"/>
              </a:rPr>
              <a:t>Cele LSR będą osiągnięte przez realizację operacji w ramach PS WPR </a:t>
            </a:r>
            <a:br>
              <a:rPr lang="pl-PL" sz="2200" b="1" i="0" u="none" strike="noStrike" baseline="0" dirty="0">
                <a:latin typeface="Times New Roman" panose="02020603050405020304" pitchFamily="18" charset="0"/>
              </a:rPr>
            </a:br>
            <a:r>
              <a:rPr lang="pl-PL" sz="2200" b="1" i="0" u="none" strike="noStrike" baseline="0" dirty="0">
                <a:latin typeface="Times New Roman" panose="02020603050405020304" pitchFamily="18" charset="0"/>
              </a:rPr>
              <a:t>w następujących zakresach wsparcia: </a:t>
            </a:r>
          </a:p>
          <a:p>
            <a:r>
              <a:rPr lang="pl-PL" sz="2200" b="1" i="0" u="none" strike="noStrike" baseline="0" dirty="0">
                <a:latin typeface="Times New Roman" panose="02020603050405020304" pitchFamily="18" charset="0"/>
              </a:rPr>
              <a:t>1. rozwój przedsiębiorczości, w tym rozwój biogospodarki lub zielonej gospodarki poprzez: </a:t>
            </a:r>
          </a:p>
          <a:p>
            <a:r>
              <a:rPr lang="pl-PL" sz="2200" b="1" dirty="0">
                <a:latin typeface="Times New Roman" panose="02020603050405020304" pitchFamily="18" charset="0"/>
              </a:rPr>
              <a:t>* </a:t>
            </a:r>
            <a:r>
              <a:rPr lang="pl-PL" sz="2200" b="1" i="0" u="none" strike="noStrike" baseline="0" dirty="0">
                <a:latin typeface="Times New Roman" panose="02020603050405020304" pitchFamily="18" charset="0"/>
              </a:rPr>
              <a:t> rozwijanie pozarolniczej działalności gospodarczej; </a:t>
            </a:r>
          </a:p>
          <a:p>
            <a:r>
              <a:rPr lang="pl-PL" sz="2200" b="1" i="0" u="none" strike="noStrike" baseline="0" dirty="0">
                <a:latin typeface="Times New Roman" panose="02020603050405020304" pitchFamily="18" charset="0"/>
              </a:rPr>
              <a:t>2. rozwój pozarolniczych funkcji małych gospodarstw rolnych w zakresie tworzenia lub rozwijania: </a:t>
            </a:r>
          </a:p>
          <a:p>
            <a:r>
              <a:rPr lang="pl-PL" sz="2200" b="1" dirty="0">
                <a:latin typeface="Times New Roman" panose="02020603050405020304" pitchFamily="18" charset="0"/>
              </a:rPr>
              <a:t>* </a:t>
            </a:r>
            <a:r>
              <a:rPr lang="pl-PL" sz="2200" b="1" i="0" u="none" strike="noStrike" baseline="0" dirty="0">
                <a:latin typeface="Times New Roman" panose="02020603050405020304" pitchFamily="18" charset="0"/>
              </a:rPr>
              <a:t>gospodarstw agroturystycznych</a:t>
            </a:r>
            <a:r>
              <a:rPr lang="pl-PL" sz="2200" b="1" dirty="0">
                <a:latin typeface="Times New Roman" panose="02020603050405020304" pitchFamily="18" charset="0"/>
              </a:rPr>
              <a:t>; </a:t>
            </a:r>
            <a:endParaRPr lang="pl-PL" sz="2200" b="1" i="0" u="none" strike="noStrike" baseline="0" dirty="0">
              <a:latin typeface="Times New Roman" panose="02020603050405020304" pitchFamily="18" charset="0"/>
            </a:endParaRPr>
          </a:p>
          <a:p>
            <a:r>
              <a:rPr lang="pl-PL" sz="2200" b="1" i="0" u="none" strike="noStrike" baseline="0" dirty="0">
                <a:latin typeface="Times New Roman" panose="02020603050405020304" pitchFamily="18" charset="0"/>
              </a:rPr>
              <a:t>5. przygotowanie koncepcji inteligentnej wsi; </a:t>
            </a:r>
          </a:p>
          <a:p>
            <a:r>
              <a:rPr lang="pl-PL" sz="2200" b="1" i="0" u="none" strike="noStrike" baseline="0" dirty="0">
                <a:latin typeface="Times New Roman" panose="02020603050405020304" pitchFamily="18" charset="0"/>
              </a:rPr>
              <a:t>6. poprawa dostępu do małej infrastruktury publicznej; </a:t>
            </a:r>
          </a:p>
          <a:p>
            <a:r>
              <a:rPr lang="pl-PL" sz="2200" b="1" i="0" u="none" strike="noStrike" baseline="0" dirty="0">
                <a:latin typeface="Times New Roman" panose="02020603050405020304" pitchFamily="18" charset="0"/>
              </a:rPr>
              <a:t>8. włączenie społeczne seniorów, ludzi młodych lub osób w niekorzystnej sytuacji; </a:t>
            </a:r>
          </a:p>
          <a:p>
            <a:r>
              <a:rPr lang="pl-PL" sz="2200" b="1" i="0" u="none" strike="noStrike" baseline="0" dirty="0">
                <a:latin typeface="Times New Roman" panose="02020603050405020304" pitchFamily="18" charset="0"/>
              </a:rPr>
              <a:t>9. ochrona dziedzictwa kulturowego lub przyrodniczego polskiej wsi. 	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3C34A66-590A-67A6-0CD1-F8107274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899"/>
            <a:ext cx="121920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7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CB51FC-A1CD-681C-F0CD-66FFD855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84" y="2212004"/>
            <a:ext cx="9905998" cy="4713402"/>
          </a:xfrm>
        </p:spPr>
        <p:txBody>
          <a:bodyPr>
            <a:normAutofit fontScale="90000"/>
          </a:bodyPr>
          <a:lstStyle/>
          <a:p>
            <a:r>
              <a:rPr lang="pl-PL" sz="35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Typ beneficjenta:</a:t>
            </a:r>
            <a:r>
              <a:rPr lang="pl-PL" sz="35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pl-PL" sz="35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osoby fizyczne wykonujące działalność gospodarczą;</a:t>
            </a:r>
            <a:br>
              <a:rPr lang="pl-PL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gospodarstwa agroturystyczne, małe gospodarstwa rolne</a:t>
            </a:r>
            <a:br>
              <a:rPr lang="pl-PL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osoby prawne, w tym organizacje pozarządowe; </a:t>
            </a:r>
            <a:br>
              <a:rPr lang="pl-PL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jednostki sektora finansów publicznych</a:t>
            </a:r>
            <a:r>
              <a:rPr lang="pl-PL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pl-PL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35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FB5207E-C616-CC8B-726F-E0D59F47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77" y="0"/>
            <a:ext cx="121920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8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B627EC-68B1-BB2D-09B2-CEDFC57E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8" y="2432665"/>
            <a:ext cx="11143824" cy="415456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</a:pPr>
            <a:r>
              <a:rPr lang="pl-PL" b="1" u="sng" dirty="0">
                <a:latin typeface="+mn-lt"/>
              </a:rPr>
              <a:t>Typy projektów - Przedsięwzięcie P. 1.1 Wspieranie działań w zakresie rozwoju przedsiębiorstw</a:t>
            </a:r>
            <a:br>
              <a:rPr lang="pl-PL" b="1" u="sng" dirty="0">
                <a:latin typeface="+mn-lt"/>
              </a:rPr>
            </a:br>
            <a:r>
              <a:rPr lang="pl-PL" b="1" dirty="0">
                <a:latin typeface="+mn-lt"/>
              </a:rPr>
              <a:t>* </a:t>
            </a:r>
            <a:r>
              <a:rPr lang="pl-PL" sz="1800" dirty="0"/>
              <a:t>działalność hotelowa i gastronomiczna, w tym budowa lub adaptacja obiektów i ich wyposażenie; </a:t>
            </a:r>
            <a:br>
              <a:rPr lang="pl-PL" sz="1800" dirty="0"/>
            </a:br>
            <a:r>
              <a:rPr lang="pl-PL" sz="1800" dirty="0"/>
              <a:t>* świadczenie usług turystycznych oraz związanych z rekreacją i wypoczynkiem na terenie centrów rekreacji i wypoczynku; </a:t>
            </a:r>
            <a:br>
              <a:rPr lang="pl-PL" sz="1800" dirty="0"/>
            </a:br>
            <a:r>
              <a:rPr lang="pl-PL" sz="1800" dirty="0"/>
              <a:t>* świadczenie usług rekreacyjnych i wytchnieniowych; </a:t>
            </a:r>
            <a:br>
              <a:rPr lang="pl-PL" sz="1800" dirty="0"/>
            </a:br>
            <a:r>
              <a:rPr lang="pl-PL" sz="1800" dirty="0"/>
              <a:t>* świadczenie usług transportowych związanych z obsługą turystów oraz miejsc rekreacji i wypoczynku na obszarze Solnej Doliny; </a:t>
            </a:r>
            <a:br>
              <a:rPr lang="pl-PL" sz="1800" dirty="0"/>
            </a:br>
            <a:r>
              <a:rPr lang="pl-PL" sz="1800" dirty="0"/>
              <a:t>* działalność w zakresie opieki nad osobami starszymi; </a:t>
            </a:r>
            <a:br>
              <a:rPr lang="pl-PL" sz="1800" dirty="0"/>
            </a:br>
            <a:r>
              <a:rPr lang="pl-PL" sz="1800" dirty="0"/>
              <a:t>* inne działalności okołoturystyczne</a:t>
            </a:r>
            <a:br>
              <a:rPr lang="pl-PL" sz="1800" dirty="0">
                <a:latin typeface="+mn-lt"/>
              </a:rPr>
            </a:br>
            <a:br>
              <a:rPr lang="pl-PL" sz="18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725D006-923A-3D55-5339-ACB31EC57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133"/>
            <a:ext cx="121920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7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B627EC-68B1-BB2D-09B2-CEDFC57E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01" y="1527142"/>
            <a:ext cx="11143824" cy="4989068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</a:pPr>
            <a:br>
              <a:rPr lang="pl-PL" dirty="0"/>
            </a:br>
            <a:br>
              <a:rPr lang="pl-PL" sz="2700" u="sng" dirty="0">
                <a:latin typeface="+mn-lt"/>
              </a:rPr>
            </a:br>
            <a:r>
              <a:rPr lang="pl-PL" b="1" u="sng" dirty="0">
                <a:latin typeface="+mn-lt"/>
              </a:rPr>
              <a:t>Typy projektów - Przedsięwzięcie P. 1.2 Rozwój gospodarstw agroturystycznych</a:t>
            </a:r>
            <a:br>
              <a:rPr lang="pl-PL" b="1" u="sng" dirty="0">
                <a:latin typeface="+mn-lt"/>
              </a:rPr>
            </a:br>
            <a:br>
              <a:rPr lang="pl-PL" b="1" u="sng" dirty="0">
                <a:latin typeface="+mn-lt"/>
              </a:rPr>
            </a:br>
            <a:r>
              <a:rPr lang="pl-PL" sz="4400" b="1" dirty="0">
                <a:latin typeface="+mn-lt"/>
              </a:rPr>
              <a:t>* </a:t>
            </a:r>
            <a:r>
              <a:rPr lang="pl-PL" sz="4400" dirty="0"/>
              <a:t> tworzenie i rozwój gospodarstw agroturystycznych.</a:t>
            </a:r>
            <a:br>
              <a:rPr lang="pl-PL" sz="2200" b="1" u="sng" dirty="0">
                <a:latin typeface="+mn-lt"/>
              </a:rPr>
            </a:br>
            <a:br>
              <a:rPr lang="pl-PL" sz="2200" dirty="0">
                <a:latin typeface="+mn-lt"/>
              </a:rPr>
            </a:br>
            <a:br>
              <a:rPr lang="pl-PL" sz="22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pl-PL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2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72192EB-077C-DD5A-C9F7-6CD2BF41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0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B627EC-68B1-BB2D-09B2-CEDFC57E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42553"/>
            <a:ext cx="12192000" cy="4989068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</a:pPr>
            <a:br>
              <a:rPr lang="pl-PL" dirty="0"/>
            </a:br>
            <a:br>
              <a:rPr lang="pl-PL" sz="2700" u="sng" dirty="0">
                <a:latin typeface="+mn-lt"/>
              </a:rPr>
            </a:br>
            <a:r>
              <a:rPr lang="pl-PL" sz="3100" b="1" u="sng" dirty="0">
                <a:latin typeface="+mn-lt"/>
              </a:rPr>
              <a:t>Typy projektów - Przedsięwzięcie P. 1.3 Budowa </a:t>
            </a:r>
            <a:br>
              <a:rPr lang="pl-PL" sz="3100" b="1" u="sng" dirty="0">
                <a:latin typeface="+mn-lt"/>
              </a:rPr>
            </a:br>
            <a:r>
              <a:rPr lang="pl-PL" sz="3100" b="1" u="sng" dirty="0">
                <a:latin typeface="+mn-lt"/>
              </a:rPr>
              <a:t>i wzbogacenie infrastruktury turystycznej,</a:t>
            </a:r>
            <a:br>
              <a:rPr lang="pl-PL" sz="3100" b="1" u="sng" dirty="0">
                <a:latin typeface="+mn-lt"/>
              </a:rPr>
            </a:br>
            <a:r>
              <a:rPr lang="pl-PL" sz="3100" b="1" u="sng" dirty="0">
                <a:latin typeface="+mn-lt"/>
              </a:rPr>
              <a:t>rekreacyjnej i kulturalnej</a:t>
            </a:r>
            <a:br>
              <a:rPr lang="pl-PL" b="1" u="sng" dirty="0">
                <a:latin typeface="+mn-lt"/>
              </a:rPr>
            </a:br>
            <a:r>
              <a:rPr lang="pl-PL" b="1" dirty="0">
                <a:latin typeface="+mn-lt"/>
              </a:rPr>
              <a:t>*</a:t>
            </a:r>
            <a:r>
              <a:rPr lang="pl-PL" sz="2200" dirty="0"/>
              <a:t> </a:t>
            </a:r>
            <a:r>
              <a:rPr lang="pl-PL" sz="1400" dirty="0"/>
              <a:t>z</a:t>
            </a:r>
            <a:r>
              <a:rPr lang="pl-PL" sz="1400" b="1" dirty="0"/>
              <a:t>agospodarowanie przestrzeni publicznej (rynek, park, centrum miejscowości itp.) na cele rekreacyjne;</a:t>
            </a:r>
            <a:br>
              <a:rPr lang="pl-PL" sz="1400" b="1" dirty="0"/>
            </a:br>
            <a:r>
              <a:rPr lang="pl-PL" sz="1400" b="1" dirty="0"/>
              <a:t>* budowa, przebudowa lub wyposażenie obiektów małej architektury znajdujących się w centrach rekreacji i wypoczynku;</a:t>
            </a:r>
            <a:br>
              <a:rPr lang="pl-PL" sz="1400" b="1" dirty="0"/>
            </a:br>
            <a:r>
              <a:rPr lang="pl-PL" sz="1400" b="1" dirty="0"/>
              <a:t>* uporządkowanie, zagospodarowanie terenu centrów rekreacji i wypoczynku;</a:t>
            </a:r>
            <a:br>
              <a:rPr lang="pl-PL" sz="1400" b="1" dirty="0"/>
            </a:br>
            <a:r>
              <a:rPr lang="pl-PL" sz="1400" b="1" dirty="0"/>
              <a:t>* budowa, przebudowa, remont obiektów sportowych służących do użytku publicznego, placów zabaw i miejsc rekreacji służących do użytku publicznego, budynków pełniących funkcje rekreacyjne, sportowe lub kulturalne i ich wyposażenie;</a:t>
            </a:r>
            <a:br>
              <a:rPr lang="pl-PL" sz="1400" b="1" dirty="0"/>
            </a:br>
            <a:r>
              <a:rPr lang="pl-PL" sz="1400" b="1" dirty="0"/>
              <a:t>* budowa lub odbudowa małej infrastruktury turystycznej (tras rowerowych, ścieżek dydaktycznych i spacerowych, punktów widokowych, miejsc biwakowych, biesiadnych i wypoczynkowych);</a:t>
            </a:r>
            <a:br>
              <a:rPr lang="pl-PL" sz="1400" b="1" dirty="0"/>
            </a:br>
            <a:r>
              <a:rPr lang="pl-PL" sz="1400" b="1" dirty="0"/>
              <a:t>* budowa, przebudowa lub wyposażenie obiektów małej architektury turystycznej znajdujących się w centrach rekreacji i wypoczynku;</a:t>
            </a:r>
            <a:br>
              <a:rPr lang="pl-PL" sz="1400" b="1" dirty="0"/>
            </a:br>
            <a:r>
              <a:rPr lang="pl-PL" sz="1400" b="1" dirty="0"/>
              <a:t>* uporządkowanie i zagospodarowanie obiektów małej architektury i ich otoczenia umożliwiające bezpieczny odpoczynek i biwakowanie turystom, zagospodarowanie cieków wodnych na cele rekreacyjne i turystyczne;</a:t>
            </a:r>
            <a:br>
              <a:rPr lang="pl-PL" sz="1400" b="1" dirty="0"/>
            </a:br>
            <a:r>
              <a:rPr lang="pl-PL" sz="1400" b="1" dirty="0"/>
              <a:t>* budowa, przebudowa lub remont przeznaczonych do użytku publicznego szlaków rowerowych oraz miejsc rekreacji na szlakach i w ich sąsiedztwie oraz otoczeniu oraz obiektów turystycznych</a:t>
            </a:r>
            <a:br>
              <a:rPr lang="pl-PL" sz="1400" b="1" dirty="0"/>
            </a:br>
            <a:r>
              <a:rPr lang="pl-PL" sz="1400" b="1" dirty="0"/>
              <a:t>* inne, przyczyniające się do rozwoju turystyczno-rekreacyjno-kulturalnych funkcji obszaru.</a:t>
            </a:r>
            <a:br>
              <a:rPr lang="pl-PL" sz="14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pl-PL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13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F8818B-64C9-A1F4-4754-D0E90934E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522"/>
            <a:ext cx="121920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4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AD787B-4776-8BC9-EA13-F1FDFCA7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54" y="1244338"/>
            <a:ext cx="11001079" cy="508104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</a:pPr>
            <a:r>
              <a:rPr lang="pl-P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pl-PL" sz="20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DAC537F-70A3-5A4C-433E-2A8F268BC61C}"/>
              </a:ext>
            </a:extLst>
          </p:cNvPr>
          <p:cNvSpPr txBox="1"/>
          <p:nvPr/>
        </p:nvSpPr>
        <p:spPr>
          <a:xfrm>
            <a:off x="1127465" y="1705976"/>
            <a:ext cx="1035136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800" dirty="0"/>
              <a:t>W przypadku Wdrażania LSR wsparcie udzielane jest w formie dotacji w postaci ryczałtu w zakresie tworzenia gospodarstw agroturystycznych – do wysokości 150 tys. zł. </a:t>
            </a:r>
          </a:p>
          <a:p>
            <a:pPr algn="ctr"/>
            <a:r>
              <a:rPr lang="pl-PL" sz="3800" dirty="0"/>
              <a:t>Intensywność wsparcia będzie wynosiła:</a:t>
            </a:r>
          </a:p>
          <a:p>
            <a:pPr algn="ctr"/>
            <a:r>
              <a:rPr lang="pl-PL" sz="3800" dirty="0"/>
              <a:t>- do 85% kosztów kwalifikowalnych w przypadku operacji realizowanych w ramach rozwoju</a:t>
            </a:r>
          </a:p>
          <a:p>
            <a:pPr algn="ctr"/>
            <a:r>
              <a:rPr lang="pl-PL" sz="3800" dirty="0"/>
              <a:t>pozarolniczych funkcji małych gospodarstw rolnych.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99ED352-6AF4-14A9-95F8-56535916F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264"/>
            <a:ext cx="121920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8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7719C5-5514-080D-56CB-A4AAA487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929" y="3080734"/>
            <a:ext cx="11170763" cy="2253007"/>
          </a:xfrm>
        </p:spPr>
        <p:txBody>
          <a:bodyPr>
            <a:noAutofit/>
          </a:bodyPr>
          <a:lstStyle/>
          <a:p>
            <a:pPr algn="ctr"/>
            <a:r>
              <a:rPr kumimoji="0" lang="pl-PL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 </a:t>
            </a:r>
            <a:r>
              <a:rPr lang="pl-PL" sz="1800" dirty="0">
                <a:solidFill>
                  <a:prstClr val="white"/>
                </a:solidFill>
                <a:latin typeface="Tw Cen MT" panose="020B0602020104020603"/>
              </a:rPr>
              <a:t>POZOSTAŁYCH PRZYPADKACH </a:t>
            </a:r>
            <a:r>
              <a:rPr kumimoji="0" lang="pl-PL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wsparcie będzie miało formę dotacji w postaci refundacji kosztów kwalifikowalnych do wysokości 500 tys. zł.</a:t>
            </a:r>
            <a:br>
              <a:rPr kumimoji="0" lang="pl-PL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br>
              <a:rPr kumimoji="0" lang="pl-PL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intensywność wsparcia będzie wynosiła:</a:t>
            </a:r>
            <a:br>
              <a:rPr kumimoji="0" lang="pl-PL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- do 65% kosztów kwalifikowalnych, z wyłączeniem operacji realizowanych w ramach rozwoju</a:t>
            </a:r>
            <a:br>
              <a:rPr kumimoji="0" lang="pl-PL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pozarolniczych funkcji małych gospodarstw rolnych; </a:t>
            </a:r>
            <a:br>
              <a:rPr kumimoji="0" lang="pl-PL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br>
              <a:rPr kumimoji="0" lang="pl-PL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- do 100% kosztów kwalifikowalnych na operacje nieinwestycyjnie albo operacje obejmujące inwestycje nieprodukcyjne w przypadku podmiotów innych niż jednostki sektora finansów publicznych;</a:t>
            </a:r>
            <a:br>
              <a:rPr kumimoji="0" lang="pl-PL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- do 75% kosztów kwalifikowalnych na operacje obejmujące inwestycje nieprodukcyjne w przypadku jednostek sektora finansów publicznych, z czego pomoc finansowa z EFRROW wynosi maksymalnie 55% kosztów kwalifikowalnych, a pozostałe 20% kosztów kwalifikowalnych ze środków budżetu państwa.</a:t>
            </a: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D0B92BA-7763-143A-269F-31C2082E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144" y="0"/>
            <a:ext cx="121920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30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621</TotalTime>
  <Words>987</Words>
  <Application>Microsoft Office PowerPoint</Application>
  <PresentationFormat>Panoramiczny</PresentationFormat>
  <Paragraphs>26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Arial-BoldMT</vt:lpstr>
      <vt:lpstr>ArialMT</vt:lpstr>
      <vt:lpstr>Calibri</vt:lpstr>
      <vt:lpstr>Times New Roman</vt:lpstr>
      <vt:lpstr>Tw Cen MT</vt:lpstr>
      <vt:lpstr>Obwód</vt:lpstr>
      <vt:lpstr>LGD „SOLNA DOLINA” </vt:lpstr>
      <vt:lpstr>Do postępowań w sprawach wyboru i oceny operacji stosuje się przepisy:  1) Rozporządzenia Parlamentu Europejskiego i Rady (UE) 2021/1060 z dnia 24 czerwca 2021 r. ustanawiające wspólne przepisy dotyczące Europejskiego Funduszu Rozwoju Regionalnego, Europejskiego Funduszu Społecznego Plus, Funduszu Spójności, Funduszu na rzecz Sprawiedliwej Transformacji i Europejskiego Funduszu Morskiego, Rybackiego i Akwakultury, a także przepisy finansowe na potrzeby tych funduszy oraz na potrzeby Funduszu Azylu, Migracji i Integracji, Funduszu Bezpieczeństwa Wewnętrznego i Instrumentu Wsparcia Finansowego na rzecz Zarządzania Granicami i Polityki Wizowej: 2) Ustawy z dnia 20 lutego 2015 r. o rozwoju lokalnym z udziałem lokalnej społeczności; 3) Wytycznych podstawowych Ministra Rolnictwa i Rozwoju Wsi w zakresie pomocy finansowej w ramach Planu Strategicznego dla Wspólnej Polityki Rolnej na lata 2023–2027; 4) Wytycznych szczegółowych Ministra Rolnictwa i Rozwoju Wsi w zakresie przyznawania i wypłaty pomocy finansowej w ramach Planu Strategicznego dla Wspólnej Polityki Rolnej na lata 2023–2027 dla interwencji I.13.1 LEADER/Rozwój Lokalny Kierowany przez Społeczność (RLKS) – komponent Wdrażanie LSR. 5) Ustawy z dnia 8 lutego 2023 r. o Planie Strategicznym dla Wspólnej Polityki Rolnej na lata 2023-2027; 6) Ustawy z dnia 9 maja 2008 r. o Agencji Restrukturyzacji i Modernizacji Rolnictwa; 7)Wytycznej dotyczącej realizacji projektów z udziałem środków Europejskiego Funduszu Społecznego Plus w regionalnych programach na lata 2021–2027;  8) Wytycznej dotyczącej kwalifikowalności wydatków na lata 2021-2027; 9) Wytycznej dotyczącej monitorowania postępu rzeczowego realizacji programów na lata 2021-2027; 10) Wytyczne w zakresie niektórych zasad dokonywania wyboru operacji lub grantobiorców przez lokalne grupy działania; 11) Planu Strategicznego dla Wspólnej Polityki Rolnej na lata 2023–2027; 12 )Programu Fundusze Europejskie dla Wielkopolski 2021-2027.</vt:lpstr>
      <vt:lpstr>Plan Strategiczny dla Wspólnej Polityki Rolnej na lata 2023–2027</vt:lpstr>
      <vt:lpstr>Typ beneficjenta:   * osoby fizyczne wykonujące działalność gospodarczą; * gospodarstwa agroturystyczne, małe gospodarstwa rolne * osoby prawne, w tym organizacje pozarządowe;  * jednostki sektora finansów publicznych. </vt:lpstr>
      <vt:lpstr>Typy projektów - Przedsięwzięcie P. 1.1 Wspieranie działań w zakresie rozwoju przedsiębiorstw * działalność hotelowa i gastronomiczna, w tym budowa lub adaptacja obiektów i ich wyposażenie;  * świadczenie usług turystycznych oraz związanych z rekreacją i wypoczynkiem na terenie centrów rekreacji i wypoczynku;  * świadczenie usług rekreacyjnych i wytchnieniowych;  * świadczenie usług transportowych związanych z obsługą turystów oraz miejsc rekreacji i wypoczynku na obszarze Solnej Doliny;  * działalność w zakresie opieki nad osobami starszymi;  * inne działalności okołoturystyczne    </vt:lpstr>
      <vt:lpstr>  Typy projektów - Przedsięwzięcie P. 1.2 Rozwój gospodarstw agroturystycznych  *  tworzenie i rozwój gospodarstw agroturystycznych.     </vt:lpstr>
      <vt:lpstr>  Typy projektów - Przedsięwzięcie P. 1.3 Budowa  i wzbogacenie infrastruktury turystycznej, rekreacyjnej i kulturalnej * zagospodarowanie przestrzeni publicznej (rynek, park, centrum miejscowości itp.) na cele rekreacyjne; * budowa, przebudowa lub wyposażenie obiektów małej architektury znajdujących się w centrach rekreacji i wypoczynku; * uporządkowanie, zagospodarowanie terenu centrów rekreacji i wypoczynku; * budowa, przebudowa, remont obiektów sportowych służących do użytku publicznego, placów zabaw i miejsc rekreacji służących do użytku publicznego, budynków pełniących funkcje rekreacyjne, sportowe lub kulturalne i ich wyposażenie; * budowa lub odbudowa małej infrastruktury turystycznej (tras rowerowych, ścieżek dydaktycznych i spacerowych, punktów widokowych, miejsc biwakowych, biesiadnych i wypoczynkowych); * budowa, przebudowa lub wyposażenie obiektów małej architektury turystycznej znajdujących się w centrach rekreacji i wypoczynku; * uporządkowanie i zagospodarowanie obiektów małej architektury i ich otoczenia umożliwiające bezpieczny odpoczynek i biwakowanie turystom, zagospodarowanie cieków wodnych na cele rekreacyjne i turystyczne; * budowa, przebudowa lub remont przeznaczonych do użytku publicznego szlaków rowerowych oraz miejsc rekreacji na szlakach i w ich sąsiedztwie oraz otoczeniu oraz obiektów turystycznych * inne, przyczyniające się do rozwoju turystyczno-rekreacyjno-kulturalnych funkcji obszaru.   </vt:lpstr>
      <vt:lpstr>   </vt:lpstr>
      <vt:lpstr>W POZOSTAŁYCH PRZYPADKACH wsparcie będzie miało formę dotacji w postaci refundacji kosztów kwalifikowalnych do wysokości 500 tys. zł.  intensywność wsparcia będzie wynosiła: - do 65% kosztów kwalifikowalnych, z wyłączeniem operacji realizowanych w ramach rozwoju pozarolniczych funkcji małych gospodarstw rolnych;   - do 100% kosztów kwalifikowalnych na operacje nieinwestycyjnie albo operacje obejmujące inwestycje nieprodukcyjne w przypadku podmiotów innych niż jednostki sektora finansów publicznych; - do 75% kosztów kwalifikowalnych na operacje obejmujące inwestycje nieprodukcyjne w przypadku jednostek sektora finansów publicznych, z czego pomoc finansowa z EFRROW wynosi maksymalnie 55% kosztów kwalifikowalnych, a pozostałe 20% kosztów kwalifikowalnych ze środków budżetu państwa.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Magda Fabiniak</dc:creator>
  <cp:lastModifiedBy>Magda Fabiniak</cp:lastModifiedBy>
  <cp:revision>15</cp:revision>
  <dcterms:created xsi:type="dcterms:W3CDTF">2024-09-11T10:31:29Z</dcterms:created>
  <dcterms:modified xsi:type="dcterms:W3CDTF">2024-10-01T13:57:14Z</dcterms:modified>
</cp:coreProperties>
</file>